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307" r:id="rId3"/>
    <p:sldId id="285" r:id="rId4"/>
    <p:sldId id="286" r:id="rId5"/>
    <p:sldId id="507" r:id="rId6"/>
    <p:sldId id="288" r:id="rId7"/>
    <p:sldId id="289" r:id="rId8"/>
    <p:sldId id="291" r:id="rId9"/>
    <p:sldId id="509" r:id="rId10"/>
    <p:sldId id="469" r:id="rId11"/>
    <p:sldId id="470" r:id="rId12"/>
    <p:sldId id="305" r:id="rId13"/>
    <p:sldId id="471" r:id="rId14"/>
    <p:sldId id="510" r:id="rId15"/>
    <p:sldId id="473" r:id="rId16"/>
    <p:sldId id="474" r:id="rId17"/>
    <p:sldId id="475" r:id="rId18"/>
    <p:sldId id="476" r:id="rId19"/>
    <p:sldId id="511" r:id="rId20"/>
    <p:sldId id="478" r:id="rId21"/>
    <p:sldId id="479" r:id="rId22"/>
    <p:sldId id="480" r:id="rId23"/>
    <p:sldId id="481" r:id="rId24"/>
    <p:sldId id="512" r:id="rId25"/>
    <p:sldId id="483" r:id="rId26"/>
    <p:sldId id="484" r:id="rId27"/>
    <p:sldId id="327" r:id="rId28"/>
    <p:sldId id="513" r:id="rId29"/>
    <p:sldId id="329" r:id="rId30"/>
    <p:sldId id="330" r:id="rId31"/>
    <p:sldId id="331" r:id="rId32"/>
    <p:sldId id="332" r:id="rId33"/>
    <p:sldId id="334" r:id="rId34"/>
    <p:sldId id="335" r:id="rId35"/>
    <p:sldId id="514" r:id="rId36"/>
    <p:sldId id="339" r:id="rId37"/>
    <p:sldId id="340" r:id="rId38"/>
    <p:sldId id="341" r:id="rId39"/>
    <p:sldId id="342" r:id="rId40"/>
    <p:sldId id="515" r:id="rId41"/>
    <p:sldId id="346" r:id="rId42"/>
    <p:sldId id="347" r:id="rId43"/>
    <p:sldId id="348" r:id="rId44"/>
    <p:sldId id="349" r:id="rId45"/>
    <p:sldId id="516" r:id="rId46"/>
    <p:sldId id="353" r:id="rId47"/>
    <p:sldId id="354" r:id="rId48"/>
    <p:sldId id="355" r:id="rId49"/>
    <p:sldId id="517" r:id="rId50"/>
    <p:sldId id="435" r:id="rId51"/>
    <p:sldId id="436" r:id="rId52"/>
    <p:sldId id="437" r:id="rId53"/>
    <p:sldId id="362" r:id="rId54"/>
    <p:sldId id="27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CBEF4-7B27-4F68-8BF7-3C005D07F3A7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89C0B-DDE2-466B-B646-E14E0337C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87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1" name="Google Shape;7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64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4" name="Google Shape;85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739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82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04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97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949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427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7" name="Google Shape;1227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32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246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3D44-8295-9B5B-971C-7831F296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BE5D8-0058-262E-8C3D-3B168F64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9807A-C450-0F6C-321B-DB006089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5268-23FA-BEDB-C082-CB11CB516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2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5068-D910-C32E-A5C8-D83615340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3EDE9-E23F-4AA1-9D09-ABD88BE6A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7656-519E-1557-C0DF-53D1763F3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A3EF2-D184-8ED4-046D-4994A67B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6EAB6-D5B6-ED19-8FD4-EAC0C9AF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1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1EB5-8EEC-2751-D44D-575A590B1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21C4A-064E-8510-F5F9-665787C8A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C65A7-D582-C9A6-08E1-9728CEF8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B1DF4-3A15-D495-1C5A-84310964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8F73B-4D71-E74D-C8F3-A468C298E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52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27250-3BA0-DEAA-6B59-F12D12378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D9A60-1BFE-0045-4ECB-762386B4F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016E9-533B-E37B-17EE-38AEDB8A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DFE9B-25CC-86DA-26C9-380BF299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701A5-F05E-9DDA-E4F6-5E12A7757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495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074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63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27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4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17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96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28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7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5A9F-3CD6-5F50-28FC-19ED27B6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ED5F-C4AC-B698-81D3-B0B29B3AC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5E4A-A0CF-11B5-0410-5C62AC07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EC175-2619-4E5E-3D82-ABE23490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B90F-02CF-0827-B7A6-AB426F5D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6825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49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10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815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80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64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D5DB0-B14A-60AC-01C0-2A33A561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2CA95-C24D-5B51-78C2-142CF7A3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A59E-8BD4-B3E3-8657-F3D8B588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CAA32-63AF-A05B-F7AE-273701CF4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DA4E2-6E40-A3F3-5133-5A5E9DB3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18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7A09-9637-C15E-B014-5C3630B1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2CC3F-9DF2-716C-5D89-9747B14C7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BD562-4472-9A4E-AEF1-30BF53E06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DD284-01BC-31CA-FDE5-8DA3D8334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B0B15-4C69-FF2D-68FC-F1DAA4AC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0EA7E-C29F-A570-D609-88F99DD2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149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416A-18BA-2E55-7B41-CA287B94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86318-8219-DDA4-E1BE-F9079599D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BF84D-BB74-63A4-7D77-82F24B850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42750-00F9-D17E-EBB4-7E28057C0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1DDD6-2AA7-9100-28ED-7E6CADCF1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4C540-63E0-22B3-F127-28329ED0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39F1B-8043-6D8B-7763-F5EAB259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8009A-D3E7-9DB6-F0F6-5E60761C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101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4377-ADBF-5221-2A52-431E1228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AAAED-5C63-2FC8-44AA-2E792462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76C02-F102-AF44-D3D6-81DA5EEC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DBC99-8572-E304-DEDD-8B073290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01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5AE58-6B69-3BC4-9082-D9C4DE40B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60398-F388-AB1E-784D-854470F37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707A1-4A87-5998-9B37-86318FF2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54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78A6-102A-4C5A-00EB-56CF6684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0C05F-1BF7-FD94-861C-7686C564C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74B9A-B1AA-0D0C-0E82-BF17C72FA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4E781-6D61-ADC7-6B56-4A1671861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5B903-B4CB-53E4-B9A6-AADF2890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26D79-4BCB-F030-DE85-6221B540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78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168E1-069A-4B9F-41BD-5A3A01C8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33358-BD76-450B-1044-6DEFD9759E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98198-3B89-AEC4-154B-F1EB415C2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DE10C-0834-ED36-A7D2-39E9311D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6C510-22A8-E7A0-02F6-96B208048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3F544-8289-DE79-1B83-FF7C0FAD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04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B24999-20FB-F021-8AA6-9CADC1A6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A10C4-3A1B-EAFD-1258-B11CC0F07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4A514-7000-2D46-87A4-B50B219C2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4015D-C73D-488A-91C3-2960C7AEF8DF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8904A-9618-4628-0D87-E4585B43D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0C550-0B72-F9D1-525A-8C605BDC7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915A9-E460-4B77-92CD-75E96C1FB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35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40BD845-D4F1-7B64-9E90-ABF722771CC6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076188-BC6B-820D-9C6D-9A30E13F4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C450A9-2B57-5F05-38D0-DD9161BD0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37CFC00-9264-55C0-B73C-04D37C099BA6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6543F-B3E1-66D9-1981-DCC5F245E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79" y="6066461"/>
            <a:ext cx="1613157" cy="377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6C13DA-5610-A83C-66EC-44D7AAB62ABD}"/>
              </a:ext>
            </a:extLst>
          </p:cNvPr>
          <p:cNvSpPr txBox="1"/>
          <p:nvPr/>
        </p:nvSpPr>
        <p:spPr>
          <a:xfrm>
            <a:off x="894301" y="5082061"/>
            <a:ext cx="2171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3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SEPTEMBER, 2024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E8C4C88-9325-8DDC-439C-C572B51CA896}"/>
              </a:ext>
            </a:extLst>
          </p:cNvPr>
          <p:cNvSpPr txBox="1">
            <a:spLocks/>
          </p:cNvSpPr>
          <p:nvPr/>
        </p:nvSpPr>
        <p:spPr>
          <a:xfrm>
            <a:off x="838315" y="967717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IN" sz="2200" b="1" dirty="0">
                <a:solidFill>
                  <a:schemeClr val="bg1"/>
                </a:solidFill>
              </a:rPr>
            </a:br>
            <a:br>
              <a:rPr lang="en-IN" sz="3600" b="1" dirty="0">
                <a:solidFill>
                  <a:schemeClr val="bg1"/>
                </a:solidFill>
              </a:rPr>
            </a:br>
            <a:r>
              <a:rPr lang="en-IN" sz="7000" b="1" dirty="0">
                <a:solidFill>
                  <a:schemeClr val="bg1"/>
                </a:solidFill>
              </a:rPr>
              <a:t>GEG MIS PORTAL</a:t>
            </a:r>
            <a:endParaRPr lang="en-US" sz="7000" dirty="0">
              <a:solidFill>
                <a:schemeClr val="bg1"/>
              </a:solidFill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E1EC600-CA11-950D-EA9E-9C251EF7EF3D}"/>
              </a:ext>
            </a:extLst>
          </p:cNvPr>
          <p:cNvSpPr txBox="1">
            <a:spLocks/>
          </p:cNvSpPr>
          <p:nvPr/>
        </p:nvSpPr>
        <p:spPr>
          <a:xfrm>
            <a:off x="855620" y="3336810"/>
            <a:ext cx="9582736" cy="779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User Guide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B95725-97C6-A259-F8F6-E337B204FDB2}"/>
              </a:ext>
            </a:extLst>
          </p:cNvPr>
          <p:cNvGrpSpPr/>
          <p:nvPr/>
        </p:nvGrpSpPr>
        <p:grpSpPr>
          <a:xfrm rot="5400000">
            <a:off x="3201200" y="999721"/>
            <a:ext cx="45719" cy="4537380"/>
            <a:chOff x="12120389" y="219953"/>
            <a:chExt cx="53544" cy="6746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70C0A0-4211-3D45-AD9C-BD8CF890A77E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718E34-C3E8-EA7D-BE78-F67373662978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DCAF72-3088-628D-2A8D-C51AA0D75198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Graphic 61">
            <a:extLst>
              <a:ext uri="{FF2B5EF4-FFF2-40B4-BE49-F238E27FC236}">
                <a16:creationId xmlns:a16="http://schemas.microsoft.com/office/drawing/2014/main" id="{F1D31017-921B-BE59-8FAE-93E761CF9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56973" y="789363"/>
            <a:ext cx="3352800" cy="11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View Pending Participant List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94" name="Google Shape;794;p4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5" name="Google Shape;795;p4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9"/>
            <a:ext cx="11037791" cy="62057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6" name="Google Shape;796;p45"/>
          <p:cNvSpPr/>
          <p:nvPr/>
        </p:nvSpPr>
        <p:spPr>
          <a:xfrm>
            <a:off x="3052917" y="1283109"/>
            <a:ext cx="1033530" cy="28021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Add Participant – Search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10" name="Google Shape;810;p4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1" name="Google Shape;811;p4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9"/>
            <a:ext cx="11037790" cy="6205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2" name="Google Shape;812;p47"/>
          <p:cNvSpPr/>
          <p:nvPr/>
        </p:nvSpPr>
        <p:spPr>
          <a:xfrm>
            <a:off x="6096000" y="1076633"/>
            <a:ext cx="5515850" cy="532416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Add Participant – Fill Details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34" name="Google Shape;834;p50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5" name="Google Shape;835;p5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9"/>
            <a:ext cx="11037790" cy="62057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6" name="Google Shape;836;p50"/>
          <p:cNvSpPr/>
          <p:nvPr/>
        </p:nvSpPr>
        <p:spPr>
          <a:xfrm>
            <a:off x="6096000" y="1060174"/>
            <a:ext cx="5515850" cy="533909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7" name="Google Shape;83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3615" y="3190390"/>
            <a:ext cx="385985" cy="23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Participant Registration pending for Approval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43" name="Google Shape;843;p51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4" name="Google Shape;844;p5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9"/>
            <a:ext cx="11037790" cy="6205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5" name="Google Shape;845;p51"/>
          <p:cNvSpPr/>
          <p:nvPr/>
        </p:nvSpPr>
        <p:spPr>
          <a:xfrm>
            <a:off x="689114" y="2080591"/>
            <a:ext cx="10694504" cy="45719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8" y="4611342"/>
              <a:ext cx="4278727" cy="154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Registration Approval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Manager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718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At a Glance – View Notifications – Registration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57" name="Google Shape;857;p53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8" name="Google Shape;85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41" y="650739"/>
            <a:ext cx="11037815" cy="620574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9" name="Google Shape;859;p53"/>
          <p:cNvSpPr/>
          <p:nvPr/>
        </p:nvSpPr>
        <p:spPr>
          <a:xfrm>
            <a:off x="8229600" y="1192696"/>
            <a:ext cx="2411896" cy="2080591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View Notifications – Registration – Approve/Reject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73" name="Google Shape;873;p5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4" name="Google Shape;87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42" y="650739"/>
            <a:ext cx="11037813" cy="62057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5" name="Google Shape;875;p55"/>
          <p:cNvSpPr/>
          <p:nvPr/>
        </p:nvSpPr>
        <p:spPr>
          <a:xfrm>
            <a:off x="9130748" y="2650435"/>
            <a:ext cx="967408" cy="112643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View Notifications – Registration – Approved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1" name="Google Shape;881;p56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2" name="Google Shape;88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42" y="650739"/>
            <a:ext cx="11037813" cy="62057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83" name="Google Shape;883;p56"/>
          <p:cNvSpPr/>
          <p:nvPr/>
        </p:nvSpPr>
        <p:spPr>
          <a:xfrm>
            <a:off x="9117497" y="742123"/>
            <a:ext cx="2398642" cy="622851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Participant Registration – View Approved Registration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9" name="Google Shape;889;p5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2" y="650739"/>
            <a:ext cx="11037788" cy="6205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1" name="Google Shape;891;p57"/>
          <p:cNvSpPr/>
          <p:nvPr/>
        </p:nvSpPr>
        <p:spPr>
          <a:xfrm>
            <a:off x="715617" y="2093844"/>
            <a:ext cx="10787270" cy="4572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4150930" cy="1035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Assign Mentor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Officer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952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8" y="4611342"/>
              <a:ext cx="5012477" cy="1076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sz="4800" dirty="0">
                  <a:solidFill>
                    <a:schemeClr val="accent5">
                      <a:lumMod val="75000"/>
                    </a:schemeClr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rPr>
                <a:t>GEG MIS</a:t>
              </a:r>
            </a:p>
            <a:p>
              <a:pPr>
                <a:lnSpc>
                  <a:spcPts val="5000"/>
                </a:lnSpc>
              </a:pPr>
              <a:r>
                <a:rPr lang="en-US" sz="4800" b="1" dirty="0">
                  <a:solidFill>
                    <a:schemeClr val="accent5">
                      <a:lumMod val="75000"/>
                    </a:schemeClr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rPr>
                <a:t>DEMO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920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Approved – Assign Mentor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27" name="Google Shape;927;p62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3" y="650739"/>
            <a:ext cx="11037786" cy="6205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9" name="Google Shape;929;p62"/>
          <p:cNvSpPr/>
          <p:nvPr/>
        </p:nvSpPr>
        <p:spPr>
          <a:xfrm>
            <a:off x="10336696" y="2637183"/>
            <a:ext cx="1166190" cy="143123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Assign Mentor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35" name="Google Shape;935;p63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Google Shape;93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4" y="650739"/>
            <a:ext cx="11037784" cy="62057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7" name="Google Shape;937;p63"/>
          <p:cNvSpPr/>
          <p:nvPr/>
        </p:nvSpPr>
        <p:spPr>
          <a:xfrm>
            <a:off x="2955236" y="1139686"/>
            <a:ext cx="6268278" cy="523902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</a:t>
            </a:r>
            <a:r>
              <a:rPr lang="en-US" sz="22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Reassign Mentor, Cash Transfer, Mentoring, Referral, Grievance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43" name="Google Shape;943;p6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4" name="Google Shape;94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4" y="650739"/>
            <a:ext cx="11037784" cy="62057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5" name="Google Shape;945;p64"/>
          <p:cNvSpPr/>
          <p:nvPr/>
        </p:nvSpPr>
        <p:spPr>
          <a:xfrm>
            <a:off x="10164418" y="2531165"/>
            <a:ext cx="1179444" cy="143123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View Rejected Registrations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51" name="Google Shape;951;p6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2" name="Google Shape;95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4" y="650739"/>
            <a:ext cx="11037784" cy="62057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3" name="Google Shape;953;p65"/>
          <p:cNvSpPr/>
          <p:nvPr/>
        </p:nvSpPr>
        <p:spPr>
          <a:xfrm>
            <a:off x="2292627" y="1298713"/>
            <a:ext cx="940903" cy="27829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4150930" cy="1035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Cash Transfer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Officer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431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Select Cohort, Installment and Cash Transfer Status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1" name="Google Shape;991;p70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2" name="Google Shape;99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5" y="650739"/>
            <a:ext cx="11037781" cy="62057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3" name="Google Shape;993;p70"/>
          <p:cNvSpPr/>
          <p:nvPr/>
        </p:nvSpPr>
        <p:spPr>
          <a:xfrm>
            <a:off x="4267200" y="649202"/>
            <a:ext cx="3366051" cy="106032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7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Export Eligibility List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99" name="Google Shape;999;p71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0" name="Google Shape;1000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5" y="650739"/>
            <a:ext cx="11037781" cy="62057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1" name="Google Shape;1001;p71"/>
          <p:cNvSpPr/>
          <p:nvPr/>
        </p:nvSpPr>
        <p:spPr>
          <a:xfrm>
            <a:off x="1523999" y="1219200"/>
            <a:ext cx="424071" cy="39756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View Not Eligible Reason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7" name="Google Shape;1007;p72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6" y="650739"/>
            <a:ext cx="11037779" cy="62057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9" name="Google Shape;1009;p72"/>
          <p:cNvSpPr/>
          <p:nvPr/>
        </p:nvSpPr>
        <p:spPr>
          <a:xfrm>
            <a:off x="9342783" y="1643270"/>
            <a:ext cx="2027582" cy="42406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4150930" cy="1035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Mentoring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Peer Mentor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903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21" name="Google Shape;1021;p7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2" name="Google Shape;102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6" y="650739"/>
            <a:ext cx="11037779" cy="62057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3" name="Google Shape;1023;p74"/>
          <p:cNvSpPr/>
          <p:nvPr/>
        </p:nvSpPr>
        <p:spPr>
          <a:xfrm>
            <a:off x="10641495" y="3180522"/>
            <a:ext cx="861391" cy="24847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Home Page – Login as Program Officer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70" name="Google Shape;670;p31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39" y="650738"/>
            <a:ext cx="11037819" cy="62057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 – Edit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29" name="Google Shape;1029;p7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0" name="Google Shape;103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6" y="650739"/>
            <a:ext cx="11037779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1" name="Google Shape;1031;p75"/>
          <p:cNvSpPr/>
          <p:nvPr/>
        </p:nvSpPr>
        <p:spPr>
          <a:xfrm>
            <a:off x="1391479" y="1113183"/>
            <a:ext cx="9435547" cy="526552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75"/>
          <p:cNvSpPr/>
          <p:nvPr/>
        </p:nvSpPr>
        <p:spPr>
          <a:xfrm>
            <a:off x="5685183" y="2358887"/>
            <a:ext cx="291547" cy="33130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 – Edit Group Session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38" name="Google Shape;1038;p76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9" name="Google Shape;103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7" y="650739"/>
            <a:ext cx="11037777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0" name="Google Shape;1040;p76"/>
          <p:cNvSpPr/>
          <p:nvPr/>
        </p:nvSpPr>
        <p:spPr>
          <a:xfrm>
            <a:off x="1391479" y="1113183"/>
            <a:ext cx="9435547" cy="526552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76"/>
          <p:cNvSpPr/>
          <p:nvPr/>
        </p:nvSpPr>
        <p:spPr>
          <a:xfrm>
            <a:off x="2888974" y="1484244"/>
            <a:ext cx="6387547" cy="447923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 – Group Session Added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47" name="Google Shape;1047;p7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8" name="Google Shape;1048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7" y="650739"/>
            <a:ext cx="11037777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" name="Google Shape;1049;p77"/>
          <p:cNvSpPr/>
          <p:nvPr/>
        </p:nvSpPr>
        <p:spPr>
          <a:xfrm>
            <a:off x="2411897" y="2305878"/>
            <a:ext cx="3684104" cy="24384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 – Edit One to One Session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63" name="Google Shape;1063;p79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4" name="Google Shape;1064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7" y="650739"/>
            <a:ext cx="11037777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5" name="Google Shape;1065;p79"/>
          <p:cNvSpPr/>
          <p:nvPr/>
        </p:nvSpPr>
        <p:spPr>
          <a:xfrm>
            <a:off x="1391479" y="1113183"/>
            <a:ext cx="9435547" cy="526552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79"/>
          <p:cNvSpPr/>
          <p:nvPr/>
        </p:nvSpPr>
        <p:spPr>
          <a:xfrm>
            <a:off x="2888974" y="1484244"/>
            <a:ext cx="6387547" cy="447923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8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Registration – Mentoring – One to One Session Added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72" name="Google Shape;1072;p80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3" name="Google Shape;1073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8" y="650739"/>
            <a:ext cx="11037775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4" name="Google Shape;1074;p80"/>
          <p:cNvSpPr/>
          <p:nvPr/>
        </p:nvSpPr>
        <p:spPr>
          <a:xfrm>
            <a:off x="6294783" y="2305878"/>
            <a:ext cx="3922642" cy="24384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5177576" cy="154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Cash Transfer – First Verification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Coordinator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61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8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First Verification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02" name="Google Shape;1102;p8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3" name="Google Shape;110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6" y="650739"/>
            <a:ext cx="11037779" cy="62057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04" name="Google Shape;1104;p84"/>
          <p:cNvSpPr/>
          <p:nvPr/>
        </p:nvSpPr>
        <p:spPr>
          <a:xfrm>
            <a:off x="6453809" y="1219200"/>
            <a:ext cx="1325217" cy="45719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8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First Verification – Yes/No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10" name="Google Shape;1110;p8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1" name="Google Shape;111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7" y="650739"/>
            <a:ext cx="11037777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2" name="Google Shape;1112;p85"/>
          <p:cNvSpPr/>
          <p:nvPr/>
        </p:nvSpPr>
        <p:spPr>
          <a:xfrm>
            <a:off x="10349948" y="2213113"/>
            <a:ext cx="940904" cy="92765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First Verification – Verification Completed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18" name="Google Shape;1118;p86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9" name="Google Shape;111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6" y="650739"/>
            <a:ext cx="11037779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0" name="Google Shape;1120;p86"/>
          <p:cNvSpPr/>
          <p:nvPr/>
        </p:nvSpPr>
        <p:spPr>
          <a:xfrm>
            <a:off x="10349948" y="2213113"/>
            <a:ext cx="940904" cy="27829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First Verification – Export and Import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26" name="Google Shape;1126;p8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7" name="Google Shape;112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7" y="650739"/>
            <a:ext cx="11037777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8" name="Google Shape;1128;p87"/>
          <p:cNvSpPr/>
          <p:nvPr/>
        </p:nvSpPr>
        <p:spPr>
          <a:xfrm>
            <a:off x="1577009" y="1232453"/>
            <a:ext cx="728869" cy="42407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0" name="Google Shape;1130;p87"/>
          <p:cNvCxnSpPr/>
          <p:nvPr/>
        </p:nvCxnSpPr>
        <p:spPr>
          <a:xfrm>
            <a:off x="2144320" y="1789043"/>
            <a:ext cx="413350" cy="821635"/>
          </a:xfrm>
          <a:prstGeom prst="straightConnector1">
            <a:avLst/>
          </a:prstGeom>
          <a:noFill/>
          <a:ln w="57150" cap="flat" cmpd="sng">
            <a:solidFill>
              <a:srgbClr val="2C2F2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C278AD2-2122-A893-5CA7-0A87EA3864D6}"/>
              </a:ext>
            </a:extLst>
          </p:cNvPr>
          <p:cNvGrpSpPr/>
          <p:nvPr/>
        </p:nvGrpSpPr>
        <p:grpSpPr>
          <a:xfrm>
            <a:off x="2144320" y="2743198"/>
            <a:ext cx="7653275" cy="2690316"/>
            <a:chOff x="2144320" y="2743198"/>
            <a:chExt cx="7653275" cy="2690316"/>
          </a:xfrm>
        </p:grpSpPr>
        <p:pic>
          <p:nvPicPr>
            <p:cNvPr id="1129" name="Google Shape;1129;p8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44320" y="2743198"/>
              <a:ext cx="7653275" cy="2690316"/>
            </a:xfrm>
            <a:prstGeom prst="rect">
              <a:avLst/>
            </a:prstGeom>
            <a:noFill/>
            <a:ln w="9525" cap="flat" cmpd="sng">
              <a:solidFill>
                <a:srgbClr val="2C2F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9987" dist="250190" dir="8460000" algn="ctr">
                <a:srgbClr val="000000">
                  <a:alpha val="27843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F2AB12-5C5D-E457-F860-98BB2DD9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7670" y="2813243"/>
              <a:ext cx="1528776" cy="615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At a Glance – Navigate to Pre-Registration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77" name="Google Shape;677;p32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40" y="650739"/>
            <a:ext cx="11037817" cy="620574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5177576" cy="154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Cash Transfer – Second Verification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Lead Partner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309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9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Second Verification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58" name="Google Shape;1158;p91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9" name="Google Shape;115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6" y="650739"/>
            <a:ext cx="11037779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0" name="Google Shape;1160;p91"/>
          <p:cNvSpPr/>
          <p:nvPr/>
        </p:nvSpPr>
        <p:spPr>
          <a:xfrm>
            <a:off x="6453809" y="1219200"/>
            <a:ext cx="1417982" cy="45719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9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Second Verification – Yes/No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66" name="Google Shape;1166;p92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7" name="Google Shape;1167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7" y="650739"/>
            <a:ext cx="11037777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8" name="Google Shape;1168;p92"/>
          <p:cNvSpPr/>
          <p:nvPr/>
        </p:nvSpPr>
        <p:spPr>
          <a:xfrm>
            <a:off x="10349948" y="2213113"/>
            <a:ext cx="940904" cy="92765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9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Second Verification – Verification Completed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74" name="Google Shape;1174;p93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5" name="Google Shape;117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7" y="650739"/>
            <a:ext cx="11037776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6" name="Google Shape;1176;p93"/>
          <p:cNvSpPr/>
          <p:nvPr/>
        </p:nvSpPr>
        <p:spPr>
          <a:xfrm>
            <a:off x="10349948" y="2213113"/>
            <a:ext cx="940904" cy="26504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Second Verification – Export and Import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82" name="Google Shape;1182;p9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3" name="Google Shape;118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7" y="650739"/>
            <a:ext cx="11037777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84" name="Google Shape;1184;p94"/>
          <p:cNvSpPr/>
          <p:nvPr/>
        </p:nvSpPr>
        <p:spPr>
          <a:xfrm>
            <a:off x="1577009" y="1232453"/>
            <a:ext cx="728869" cy="42407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6" name="Google Shape;1186;p94"/>
          <p:cNvCxnSpPr/>
          <p:nvPr/>
        </p:nvCxnSpPr>
        <p:spPr>
          <a:xfrm>
            <a:off x="2144320" y="1789043"/>
            <a:ext cx="413350" cy="821635"/>
          </a:xfrm>
          <a:prstGeom prst="straightConnector1">
            <a:avLst/>
          </a:prstGeom>
          <a:noFill/>
          <a:ln w="57150" cap="flat" cmpd="sng">
            <a:solidFill>
              <a:srgbClr val="2C2F2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DDD13C6-BF96-109A-36C3-26AEB2BD0B00}"/>
              </a:ext>
            </a:extLst>
          </p:cNvPr>
          <p:cNvGrpSpPr/>
          <p:nvPr/>
        </p:nvGrpSpPr>
        <p:grpSpPr>
          <a:xfrm>
            <a:off x="2144320" y="2932727"/>
            <a:ext cx="7653275" cy="2859559"/>
            <a:chOff x="2144320" y="2932727"/>
            <a:chExt cx="7653275" cy="2859559"/>
          </a:xfrm>
        </p:grpSpPr>
        <p:pic>
          <p:nvPicPr>
            <p:cNvPr id="1185" name="Google Shape;1185;p9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44320" y="2934267"/>
              <a:ext cx="7653275" cy="2858019"/>
            </a:xfrm>
            <a:prstGeom prst="rect">
              <a:avLst/>
            </a:prstGeom>
            <a:noFill/>
            <a:ln w="9525" cap="flat" cmpd="sng">
              <a:solidFill>
                <a:srgbClr val="2C2F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9987" dist="250190" dir="8460000" algn="ctr">
                <a:srgbClr val="000000">
                  <a:alpha val="27843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6BDFA9-56F1-85E2-4A7E-4F797FB58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8314" y="2932727"/>
              <a:ext cx="1543367" cy="621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5177576" cy="154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Cash Transfer – </a:t>
              </a:r>
              <a:r>
                <a:rPr lang="en-US" sz="48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Approval</a:t>
              </a:r>
              <a:br>
                <a:rPr lang="en-US" sz="3600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Manager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0071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Approval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4" name="Google Shape;1214;p98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5" name="Google Shape;1215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7" y="650739"/>
            <a:ext cx="11037777" cy="62057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16" name="Google Shape;1216;p98"/>
          <p:cNvSpPr/>
          <p:nvPr/>
        </p:nvSpPr>
        <p:spPr>
          <a:xfrm>
            <a:off x="6453809" y="1219200"/>
            <a:ext cx="1166191" cy="45719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Approval – Approved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22" name="Google Shape;1222;p99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3" name="Google Shape;1223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8" y="650739"/>
            <a:ext cx="11037775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24" name="Google Shape;1224;p99"/>
          <p:cNvSpPr/>
          <p:nvPr/>
        </p:nvSpPr>
        <p:spPr>
          <a:xfrm>
            <a:off x="10349948" y="2213113"/>
            <a:ext cx="940904" cy="27829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0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Approval – Export and Import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0" name="Google Shape;1230;p100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1" name="Google Shape;1231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8" y="650739"/>
            <a:ext cx="11037775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2" name="Google Shape;1232;p100"/>
          <p:cNvSpPr/>
          <p:nvPr/>
        </p:nvSpPr>
        <p:spPr>
          <a:xfrm>
            <a:off x="1577009" y="1232453"/>
            <a:ext cx="728869" cy="42407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100"/>
          <p:cNvCxnSpPr/>
          <p:nvPr/>
        </p:nvCxnSpPr>
        <p:spPr>
          <a:xfrm>
            <a:off x="2144320" y="1789043"/>
            <a:ext cx="413350" cy="821635"/>
          </a:xfrm>
          <a:prstGeom prst="straightConnector1">
            <a:avLst/>
          </a:prstGeom>
          <a:noFill/>
          <a:ln w="57150" cap="flat" cmpd="sng">
            <a:solidFill>
              <a:srgbClr val="2C2F2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D4D65FB-B68E-8CAA-15C3-2DA32C83F689}"/>
              </a:ext>
            </a:extLst>
          </p:cNvPr>
          <p:cNvGrpSpPr/>
          <p:nvPr/>
        </p:nvGrpSpPr>
        <p:grpSpPr>
          <a:xfrm>
            <a:off x="2144320" y="2680456"/>
            <a:ext cx="7579401" cy="3152068"/>
            <a:chOff x="2144320" y="2680456"/>
            <a:chExt cx="7579401" cy="3152068"/>
          </a:xfrm>
        </p:grpSpPr>
        <p:pic>
          <p:nvPicPr>
            <p:cNvPr id="1233" name="Google Shape;1233;p10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44320" y="2680456"/>
              <a:ext cx="7579401" cy="3152068"/>
            </a:xfrm>
            <a:prstGeom prst="rect">
              <a:avLst/>
            </a:prstGeom>
            <a:noFill/>
            <a:ln w="9525" cap="flat" cmpd="sng">
              <a:solidFill>
                <a:srgbClr val="2C2F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9987" dist="250190" dir="8460000" algn="ctr">
                <a:srgbClr val="000000">
                  <a:alpha val="27843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F99A2F-A341-7638-1398-359936DE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7670" y="2743198"/>
              <a:ext cx="1528776" cy="552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9" y="4611342"/>
              <a:ext cx="5177576" cy="154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Cash Transfer – Payment</a:t>
              </a:r>
              <a:br>
                <a:rPr lang="en-US" sz="3600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Officer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085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8" y="4611342"/>
              <a:ext cx="5012477" cy="57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Pre-Registration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69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Payment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62" name="Google Shape;1262;p10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3" name="Google Shape;1263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7" y="650739"/>
            <a:ext cx="11037777" cy="6205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4" name="Google Shape;1264;p104"/>
          <p:cNvSpPr/>
          <p:nvPr/>
        </p:nvSpPr>
        <p:spPr>
          <a:xfrm>
            <a:off x="6453809" y="1219200"/>
            <a:ext cx="1166191" cy="45719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Payment – Pay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70" name="Google Shape;1270;p10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1" name="Google Shape;1271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8" y="650739"/>
            <a:ext cx="11037775" cy="6205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72" name="Google Shape;1272;p105"/>
          <p:cNvSpPr/>
          <p:nvPr/>
        </p:nvSpPr>
        <p:spPr>
          <a:xfrm>
            <a:off x="10522226" y="2213112"/>
            <a:ext cx="768626" cy="715617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Payment – Payment Status and Date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78" name="Google Shape;1278;p106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9" name="Google Shape;1279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8" y="650739"/>
            <a:ext cx="11037774" cy="6205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80" name="Google Shape;1280;p106"/>
          <p:cNvSpPr/>
          <p:nvPr/>
        </p:nvSpPr>
        <p:spPr>
          <a:xfrm>
            <a:off x="2902226" y="2213112"/>
            <a:ext cx="6387548" cy="308775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Cash Transfer – Payment – Pay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86" name="Google Shape;1286;p10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7" name="Google Shape;128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58" y="650739"/>
            <a:ext cx="11037774" cy="62057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88" name="Google Shape;1288;p107"/>
          <p:cNvSpPr/>
          <p:nvPr/>
        </p:nvSpPr>
        <p:spPr>
          <a:xfrm>
            <a:off x="9077739" y="742122"/>
            <a:ext cx="2411895" cy="62285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 b="7596"/>
          <a:stretch/>
        </p:blipFill>
        <p:spPr>
          <a:xfrm>
            <a:off x="-38100" y="-12700"/>
            <a:ext cx="12230099" cy="6870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231951-C286-B2C2-7CD7-68E6FE7A41A0}"/>
              </a:ext>
            </a:extLst>
          </p:cNvPr>
          <p:cNvSpPr/>
          <p:nvPr/>
        </p:nvSpPr>
        <p:spPr>
          <a:xfrm>
            <a:off x="-38100" y="0"/>
            <a:ext cx="12230100" cy="686671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270AF9-6135-F833-4BD4-3AAD11C0A2BA}"/>
              </a:ext>
            </a:extLst>
          </p:cNvPr>
          <p:cNvSpPr/>
          <p:nvPr/>
        </p:nvSpPr>
        <p:spPr>
          <a:xfrm>
            <a:off x="241299" y="254000"/>
            <a:ext cx="11691981" cy="633730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" b="100000" l="0" r="376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729"/>
          <a:stretch/>
        </p:blipFill>
        <p:spPr>
          <a:xfrm>
            <a:off x="-33021" y="-21412"/>
            <a:ext cx="4803443" cy="6879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8" y="2512512"/>
            <a:ext cx="6568512" cy="15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Pre-Registration – View Pre-Registered List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0" name="Google Shape;690;p34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1" name="Google Shape;691;p3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9"/>
            <a:ext cx="11037791" cy="62057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Pre-Registration – Add 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7" name="Google Shape;697;p35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p3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8"/>
            <a:ext cx="11037791" cy="62057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28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</a:t>
            </a:r>
            <a:r>
              <a:rPr lang="en-US" sz="2800" dirty="0">
                <a:solidFill>
                  <a:schemeClr val="lt1"/>
                </a:solidFill>
                <a:latin typeface="Calibri Light" panose="020F0302020204030204" pitchFamily="34" charset="0"/>
                <a:ea typeface="Bookman Old Style"/>
                <a:cs typeface="Calibri Light" panose="020F0302020204030204" pitchFamily="34" charset="0"/>
                <a:sym typeface="Bookman Old Style"/>
              </a:rPr>
              <a:t>Pre-Registration – Enable/Disable, Edit and Delete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17" name="Google Shape;717;p37"/>
          <p:cNvSpPr/>
          <p:nvPr/>
        </p:nvSpPr>
        <p:spPr>
          <a:xfrm>
            <a:off x="4086446" y="6400799"/>
            <a:ext cx="4019107" cy="457199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1F1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3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0151" y="650739"/>
            <a:ext cx="11037790" cy="62057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19" name="Google Shape;719;p37"/>
          <p:cNvSpPr/>
          <p:nvPr/>
        </p:nvSpPr>
        <p:spPr>
          <a:xfrm>
            <a:off x="10368116" y="2173357"/>
            <a:ext cx="1108269" cy="125564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615" y="2174112"/>
            <a:ext cx="508467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7B2-A19B-DC95-3F79-FA3F92B9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F95BAD-5055-CA42-91D7-07E3662A7AFF}"/>
              </a:ext>
            </a:extLst>
          </p:cNvPr>
          <p:cNvGrpSpPr/>
          <p:nvPr/>
        </p:nvGrpSpPr>
        <p:grpSpPr>
          <a:xfrm>
            <a:off x="238832" y="260350"/>
            <a:ext cx="11714336" cy="6337300"/>
            <a:chOff x="210571" y="263950"/>
            <a:chExt cx="11714336" cy="633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C1ECF9-DDCE-9067-A046-EE9C950E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24620"/>
            <a:stretch/>
          </p:blipFill>
          <p:spPr>
            <a:xfrm>
              <a:off x="4787690" y="263950"/>
              <a:ext cx="7137217" cy="63315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DB67-BDB6-9E5D-341E-9583314C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l="297" r="78615"/>
            <a:stretch/>
          </p:blipFill>
          <p:spPr>
            <a:xfrm flipH="1">
              <a:off x="210571" y="269671"/>
              <a:ext cx="4577118" cy="633157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24934-1447-7454-E2E3-5BBCB574B351}"/>
              </a:ext>
            </a:extLst>
          </p:cNvPr>
          <p:cNvSpPr/>
          <p:nvPr/>
        </p:nvSpPr>
        <p:spPr>
          <a:xfrm>
            <a:off x="269558" y="266071"/>
            <a:ext cx="11709401" cy="6337300"/>
          </a:xfrm>
          <a:prstGeom prst="rect">
            <a:avLst/>
          </a:prstGeom>
          <a:gradFill flip="none" rotWithShape="1">
            <a:gsLst>
              <a:gs pos="65000">
                <a:srgbClr val="00B0F0">
                  <a:alpha val="50000"/>
                </a:srgbClr>
              </a:gs>
              <a:gs pos="100000">
                <a:srgbClr val="00206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289D01-A899-0E8D-73A5-C0D26D4E7AC9}"/>
              </a:ext>
            </a:extLst>
          </p:cNvPr>
          <p:cNvGrpSpPr/>
          <p:nvPr/>
        </p:nvGrpSpPr>
        <p:grpSpPr>
          <a:xfrm>
            <a:off x="492235" y="3422651"/>
            <a:ext cx="5632026" cy="3181350"/>
            <a:chOff x="320040" y="4309532"/>
            <a:chExt cx="5632026" cy="2491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E4029-A0DB-FA3C-8D45-9399A6523FF9}"/>
                </a:ext>
              </a:extLst>
            </p:cNvPr>
            <p:cNvSpPr/>
            <p:nvPr/>
          </p:nvSpPr>
          <p:spPr>
            <a:xfrm>
              <a:off x="320040" y="4309532"/>
              <a:ext cx="5632026" cy="249131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42000">
                  <a:schemeClr val="bg1">
                    <a:alpha val="81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0668A-5A7F-A5BA-5B6D-2F8E177FCC02}"/>
                </a:ext>
              </a:extLst>
            </p:cNvPr>
            <p:cNvSpPr txBox="1"/>
            <p:nvPr/>
          </p:nvSpPr>
          <p:spPr>
            <a:xfrm>
              <a:off x="746228" y="4611342"/>
              <a:ext cx="5012477" cy="1076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5000"/>
                </a:lnSpc>
                <a:defRPr sz="4800">
                  <a:solidFill>
                    <a:schemeClr val="accent5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Registration</a:t>
              </a:r>
              <a:br>
                <a:rPr lang="en-US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en-US" sz="3200" dirty="0">
                  <a:solidFill>
                    <a:srgbClr val="2F559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 Officer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D0714B-069E-0AF8-062F-BE1D86BA1D62}"/>
              </a:ext>
            </a:extLst>
          </p:cNvPr>
          <p:cNvGrpSpPr/>
          <p:nvPr/>
        </p:nvGrpSpPr>
        <p:grpSpPr>
          <a:xfrm rot="5400000" flipH="1">
            <a:off x="3247487" y="575088"/>
            <a:ext cx="121520" cy="5632026"/>
            <a:chOff x="12120389" y="219953"/>
            <a:chExt cx="53544" cy="6746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52215A-583C-89B3-F68E-E33CF2F0929B}"/>
                </a:ext>
              </a:extLst>
            </p:cNvPr>
            <p:cNvSpPr/>
            <p:nvPr/>
          </p:nvSpPr>
          <p:spPr>
            <a:xfrm>
              <a:off x="12120389" y="219953"/>
              <a:ext cx="53538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C05D-DF01-0B72-75B0-9E2D57E8D4B7}"/>
                </a:ext>
              </a:extLst>
            </p:cNvPr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FD1188-565D-CB19-6D78-AFDF4DCDB564}"/>
                </a:ext>
              </a:extLst>
            </p:cNvPr>
            <p:cNvSpPr/>
            <p:nvPr/>
          </p:nvSpPr>
          <p:spPr>
            <a:xfrm>
              <a:off x="12120390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742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402</Words>
  <Application>Microsoft Office PowerPoint</Application>
  <PresentationFormat>Widescreen</PresentationFormat>
  <Paragraphs>68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   Home Page – Login as Program Officer</vt:lpstr>
      <vt:lpstr>   At a Glance – Navigate to Pre-Registration</vt:lpstr>
      <vt:lpstr>PowerPoint Presentation</vt:lpstr>
      <vt:lpstr>   Pre-Registration – View Pre-Registered List</vt:lpstr>
      <vt:lpstr>   Pre-Registration – Add </vt:lpstr>
      <vt:lpstr>   Pre-Registration – Enable/Disable, Edit and Delete</vt:lpstr>
      <vt:lpstr>PowerPoint Presentation</vt:lpstr>
      <vt:lpstr>   Registration – View Pending Participant List</vt:lpstr>
      <vt:lpstr>   Registration – Add Participant – Search </vt:lpstr>
      <vt:lpstr>   Registration – Add Participant – Fill Details</vt:lpstr>
      <vt:lpstr>   Registration – Participant Registration pending for Approval</vt:lpstr>
      <vt:lpstr>PowerPoint Presentation</vt:lpstr>
      <vt:lpstr>   At a Glance – View Notifications – Registration </vt:lpstr>
      <vt:lpstr>   View Notifications – Registration – Approve/Reject</vt:lpstr>
      <vt:lpstr>   View Notifications – Registration – Approved</vt:lpstr>
      <vt:lpstr>   Participant Registration – View Approved Registration</vt:lpstr>
      <vt:lpstr>PowerPoint Presentation</vt:lpstr>
      <vt:lpstr>   Registration – Approved – Assign Mentor</vt:lpstr>
      <vt:lpstr>   Registration – Assign Mentor</vt:lpstr>
      <vt:lpstr>   Registration – Reassign Mentor, Cash Transfer, Mentoring, Referral, Grievance</vt:lpstr>
      <vt:lpstr>   Registration – View Rejected Registrations</vt:lpstr>
      <vt:lpstr>PowerPoint Presentation</vt:lpstr>
      <vt:lpstr>   Cash Transfer – Select Cohort, Installment and Cash Transfer Status</vt:lpstr>
      <vt:lpstr>   Cash Transfer – Export Eligibility List</vt:lpstr>
      <vt:lpstr>   Cash Transfer – View Not Eligible Reason</vt:lpstr>
      <vt:lpstr>PowerPoint Presentation</vt:lpstr>
      <vt:lpstr>   Registration – Mentoring</vt:lpstr>
      <vt:lpstr>   Registration – Mentoring – Edit </vt:lpstr>
      <vt:lpstr>   Registration – Mentoring – Edit Group Session </vt:lpstr>
      <vt:lpstr>   Registration – Mentoring – Group Session Added</vt:lpstr>
      <vt:lpstr>   Registration – Mentoring – Edit One to One Session </vt:lpstr>
      <vt:lpstr>   Registration – Mentoring – One to One Session Added</vt:lpstr>
      <vt:lpstr>PowerPoint Presentation</vt:lpstr>
      <vt:lpstr>   Cash Transfer – First Verification</vt:lpstr>
      <vt:lpstr>   Cash Transfer – First Verification – Yes/No</vt:lpstr>
      <vt:lpstr>   Cash Transfer – First Verification – Verification Completed</vt:lpstr>
      <vt:lpstr>   Cash Transfer – First Verification – Export and Import </vt:lpstr>
      <vt:lpstr>PowerPoint Presentation</vt:lpstr>
      <vt:lpstr>   Cash Transfer – Second Verification</vt:lpstr>
      <vt:lpstr>   Cash Transfer – Second Verification – Yes/No</vt:lpstr>
      <vt:lpstr>   Cash Transfer – Second Verification – Verification Completed</vt:lpstr>
      <vt:lpstr>   Cash Transfer – Second Verification – Export and Import </vt:lpstr>
      <vt:lpstr>PowerPoint Presentation</vt:lpstr>
      <vt:lpstr>   Cash Transfer – Approval</vt:lpstr>
      <vt:lpstr>   Cash Transfer – Approval – Approved</vt:lpstr>
      <vt:lpstr>   Cash Transfer – Approval – Export and Import </vt:lpstr>
      <vt:lpstr>PowerPoint Presentation</vt:lpstr>
      <vt:lpstr>   Cash Transfer – Payment</vt:lpstr>
      <vt:lpstr>   Cash Transfer – Payment – Pay </vt:lpstr>
      <vt:lpstr>   Cash Transfer – Payment – Payment Status and Date </vt:lpstr>
      <vt:lpstr>   Cash Transfer – Payment – Pay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shashvindu jha</dc:creator>
  <cp:lastModifiedBy>shashvindu jha</cp:lastModifiedBy>
  <cp:revision>2</cp:revision>
  <dcterms:created xsi:type="dcterms:W3CDTF">2024-09-20T09:06:43Z</dcterms:created>
  <dcterms:modified xsi:type="dcterms:W3CDTF">2024-09-20T10:40:01Z</dcterms:modified>
</cp:coreProperties>
</file>